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502277"/>
            <a:ext cx="9966960" cy="476518"/>
          </a:xfrm>
        </p:spPr>
        <p:txBody>
          <a:bodyPr>
            <a:normAutofit/>
          </a:bodyPr>
          <a:lstStyle/>
          <a:p>
            <a:r>
              <a:rPr lang="ru-RU" sz="1400" cap="none" dirty="0" smtClean="0">
                <a:solidFill>
                  <a:srgbClr val="002060"/>
                </a:solidFill>
              </a:rPr>
              <a:t>Научный зал гуманитарной литературы НБ СВФУ им. М.К. </a:t>
            </a:r>
            <a:r>
              <a:rPr lang="ru-RU" sz="1400" cap="none" dirty="0" err="1" smtClean="0">
                <a:solidFill>
                  <a:srgbClr val="002060"/>
                </a:solidFill>
              </a:rPr>
              <a:t>Аммосова</a:t>
            </a:r>
            <a:endParaRPr lang="ru-RU" sz="1400" cap="none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9404" y="3206839"/>
            <a:ext cx="9737536" cy="144524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Электронная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библиотечная система  «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</a:rPr>
              <a:t>Юрайт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636" y="1352282"/>
            <a:ext cx="3562454" cy="14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14" y="1012846"/>
            <a:ext cx="9492522" cy="10338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614" y="472326"/>
            <a:ext cx="9873357" cy="1936023"/>
          </a:xfrm>
        </p:spPr>
        <p:txBody>
          <a:bodyPr>
            <a:normAutofit/>
          </a:bodyPr>
          <a:lstStyle/>
          <a:p>
            <a:endParaRPr lang="ru-RU" sz="7200" dirty="0">
              <a:latin typeface="+mn-lt"/>
            </a:endParaRPr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15" y="2717442"/>
            <a:ext cx="9873356" cy="3451539"/>
          </a:xfrm>
        </p:spPr>
      </p:pic>
    </p:spTree>
    <p:extLst>
      <p:ext uri="{BB962C8B-B14F-4D97-AF65-F5344CB8AC3E}">
        <p14:creationId xmlns:p14="http://schemas.microsoft.com/office/powerpoint/2010/main" val="33746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63" y="4565673"/>
            <a:ext cx="9778664" cy="6630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692" y="3438659"/>
            <a:ext cx="9875520" cy="2665927"/>
          </a:xfrm>
        </p:spPr>
        <p:txBody>
          <a:bodyPr>
            <a:normAutofit/>
          </a:bodyPr>
          <a:lstStyle/>
          <a:p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652" y="775936"/>
            <a:ext cx="6173061" cy="2457793"/>
          </a:xfrm>
        </p:spPr>
      </p:pic>
    </p:spTree>
    <p:extLst>
      <p:ext uri="{BB962C8B-B14F-4D97-AF65-F5344CB8AC3E}">
        <p14:creationId xmlns:p14="http://schemas.microsoft.com/office/powerpoint/2010/main" val="156967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4" y="4166433"/>
            <a:ext cx="9778664" cy="21699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008" y="3992451"/>
            <a:ext cx="9875520" cy="2343955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79" y="476518"/>
            <a:ext cx="8120908" cy="3271234"/>
          </a:xfrm>
        </p:spPr>
      </p:pic>
    </p:spTree>
    <p:extLst>
      <p:ext uri="{BB962C8B-B14F-4D97-AF65-F5344CB8AC3E}">
        <p14:creationId xmlns:p14="http://schemas.microsoft.com/office/powerpoint/2010/main" val="283812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89398"/>
            <a:ext cx="9875520" cy="296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732" y="953037"/>
            <a:ext cx="10612192" cy="53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192" y="715805"/>
            <a:ext cx="5942033" cy="7105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298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1972690"/>
            <a:ext cx="9875520" cy="415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4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ru-RU" b="1" i="1" dirty="0" smtClean="0">
              <a:solidFill>
                <a:srgbClr val="003562"/>
              </a:solidFill>
              <a:latin typeface="Open Sans" panose="020B0606030504020204" pitchFamily="34" charset="0"/>
            </a:endParaRPr>
          </a:p>
          <a:p>
            <a:pPr marL="45720" indent="0" algn="ctr">
              <a:buNone/>
            </a:pPr>
            <a:endParaRPr lang="ru-RU" sz="2000" b="1" i="1" dirty="0" smtClean="0">
              <a:solidFill>
                <a:srgbClr val="003562"/>
              </a:solidFill>
              <a:latin typeface="Corbel" panose="020B0503020204020204" pitchFamily="34" charset="0"/>
            </a:endParaRPr>
          </a:p>
          <a:p>
            <a:pPr marL="45720" indent="0" algn="ctr">
              <a:buNone/>
            </a:pPr>
            <a:r>
              <a:rPr lang="ru-RU" sz="2000" b="1" i="1" dirty="0" smtClean="0">
                <a:solidFill>
                  <a:srgbClr val="003562"/>
                </a:solidFill>
                <a:latin typeface="Corbel" panose="020B0503020204020204" pitchFamily="34" charset="0"/>
              </a:rPr>
              <a:t>Мы </a:t>
            </a:r>
            <a:r>
              <a:rPr lang="ru-RU" sz="2000" b="1" i="1" dirty="0">
                <a:solidFill>
                  <a:srgbClr val="003562"/>
                </a:solidFill>
                <a:latin typeface="Corbel" panose="020B0503020204020204" pitchFamily="34" charset="0"/>
              </a:rPr>
              <a:t>рады </a:t>
            </a:r>
            <a:r>
              <a:rPr lang="ru-RU" sz="2000" b="1" i="1" dirty="0">
                <a:solidFill>
                  <a:srgbClr val="002060"/>
                </a:solidFill>
                <a:latin typeface="Corbel" panose="020B0503020204020204" pitchFamily="34" charset="0"/>
              </a:rPr>
              <a:t>приветствовать</a:t>
            </a:r>
            <a:r>
              <a:rPr lang="ru-RU" sz="2000" b="1" i="1" dirty="0">
                <a:solidFill>
                  <a:srgbClr val="003562"/>
                </a:solidFill>
                <a:latin typeface="Corbel" panose="020B0503020204020204" pitchFamily="34" charset="0"/>
              </a:rPr>
              <a:t> Вас в Научной библиотеке СВФУ!</a:t>
            </a:r>
            <a:endParaRPr lang="ru-RU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7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0762"/>
            <a:ext cx="9875520" cy="3348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5" y="940159"/>
            <a:ext cx="10039726" cy="53318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Научная </a:t>
            </a:r>
            <a:r>
              <a:rPr lang="ru-RU" sz="2000" b="1" i="1" dirty="0">
                <a:solidFill>
                  <a:srgbClr val="002060"/>
                </a:solidFill>
              </a:rPr>
              <a:t>библиотека осуществляет доступ к лицензионным электронным отечественным и зарубежным </a:t>
            </a:r>
            <a:r>
              <a:rPr lang="ru-RU" sz="2000" b="1" i="1" dirty="0" smtClean="0">
                <a:solidFill>
                  <a:srgbClr val="002060"/>
                </a:solidFill>
              </a:rPr>
              <a:t>ресурсам: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ЭБС </a:t>
            </a:r>
            <a:r>
              <a:rPr lang="ru-RU" sz="2000" dirty="0">
                <a:solidFill>
                  <a:srgbClr val="002060"/>
                </a:solidFill>
              </a:rPr>
              <a:t>«Лань», ЭБС «</a:t>
            </a:r>
            <a:r>
              <a:rPr lang="ru-RU" sz="2000" dirty="0" err="1">
                <a:solidFill>
                  <a:srgbClr val="002060"/>
                </a:solidFill>
              </a:rPr>
              <a:t>IPRbooks</a:t>
            </a:r>
            <a:r>
              <a:rPr lang="ru-RU" sz="2000" dirty="0">
                <a:solidFill>
                  <a:srgbClr val="002060"/>
                </a:solidFill>
              </a:rPr>
              <a:t>», </a:t>
            </a:r>
            <a:r>
              <a:rPr lang="ru-RU" sz="2000" dirty="0" smtClean="0">
                <a:solidFill>
                  <a:srgbClr val="002060"/>
                </a:solidFill>
              </a:rPr>
              <a:t>ЭБС «</a:t>
            </a:r>
            <a:r>
              <a:rPr lang="ru-RU" sz="2000" dirty="0" err="1" smtClean="0">
                <a:solidFill>
                  <a:srgbClr val="002060"/>
                </a:solidFill>
              </a:rPr>
              <a:t>Юрайт</a:t>
            </a:r>
            <a:r>
              <a:rPr lang="ru-RU" sz="2000" dirty="0" smtClean="0">
                <a:solidFill>
                  <a:srgbClr val="002060"/>
                </a:solidFill>
              </a:rPr>
              <a:t>», ЭБС </a:t>
            </a:r>
            <a:r>
              <a:rPr lang="ru-RU" sz="2000" dirty="0">
                <a:solidFill>
                  <a:srgbClr val="002060"/>
                </a:solidFill>
              </a:rPr>
              <a:t>«Консультант студента», ЭБС "Консультант врача", ЭБС «Университетская библиотека онлайн</a:t>
            </a:r>
            <a:r>
              <a:rPr lang="ru-RU" sz="2000" dirty="0" smtClean="0">
                <a:solidFill>
                  <a:srgbClr val="002060"/>
                </a:solidFill>
              </a:rPr>
              <a:t>».</a:t>
            </a:r>
          </a:p>
          <a:p>
            <a:pPr marL="45720" lvl="0" indent="0" algn="just" fontAlgn="base">
              <a:buClr>
                <a:srgbClr val="A6B727"/>
              </a:buCl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ЭБС </a:t>
            </a:r>
            <a:r>
              <a:rPr lang="ru-RU" sz="2000" b="1" dirty="0" err="1">
                <a:solidFill>
                  <a:srgbClr val="002060"/>
                </a:solidFill>
              </a:rPr>
              <a:t>Юрайт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– это сайт для поиска изданий и доступа к тексту издания в отсутствие традиционной печатной книги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>
                <a:solidFill>
                  <a:srgbClr val="002060"/>
                </a:solidFill>
              </a:rPr>
              <a:t> В электронной библиотеке представлены все книги издательства </a:t>
            </a:r>
            <a:r>
              <a:rPr lang="ru-RU" sz="2000" dirty="0" err="1">
                <a:solidFill>
                  <a:srgbClr val="002060"/>
                </a:solidFill>
              </a:rPr>
              <a:t>Юрайт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</a:p>
          <a:p>
            <a:pPr marL="45720" indent="0" algn="just" fontAlgn="base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Для </a:t>
            </a:r>
            <a:r>
              <a:rPr lang="ru-RU" sz="2000" dirty="0">
                <a:solidFill>
                  <a:srgbClr val="002060"/>
                </a:solidFill>
              </a:rPr>
              <a:t>удобства навигации по электронной библиотеке издания сгруппированы в каталог по тематическому принципу. Пользователям доступны различные сервисы для отбора изданий и обеспечения с их помощью комфортного учебного процесса.</a:t>
            </a:r>
          </a:p>
          <a:p>
            <a:pPr marL="45720" indent="0"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Такая форма представления учебных материалов востребована учебными заведениями, преподавателями, студентами. Она позволяет быстрее, чем напечатанный тираж, приобщиться к учебным материалам, она открыта каждый час, каждый день в любой точке интернет-пространства. Время пользования и количество пользователей </a:t>
            </a:r>
            <a:r>
              <a:rPr lang="ru-RU" sz="2000" dirty="0" err="1">
                <a:solidFill>
                  <a:srgbClr val="002060"/>
                </a:solidFill>
              </a:rPr>
              <a:t>неограничено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4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59346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09103"/>
            <a:ext cx="9872871" cy="289774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b="1" i="1" dirty="0">
                <a:solidFill>
                  <a:srgbClr val="002060"/>
                </a:solidFill>
                <a:ea typeface="+mj-ea"/>
                <a:cs typeface="+mj-cs"/>
              </a:rPr>
              <a:t>Важно! </a:t>
            </a:r>
            <a:r>
              <a:rPr lang="ru-RU" sz="2000" dirty="0">
                <a:solidFill>
                  <a:srgbClr val="002060"/>
                </a:solidFill>
                <a:ea typeface="+mj-ea"/>
                <a:cs typeface="+mj-cs"/>
              </a:rPr>
              <a:t>В ЭБС «</a:t>
            </a:r>
            <a:r>
              <a:rPr lang="ru-RU" sz="2000" dirty="0" err="1">
                <a:solidFill>
                  <a:srgbClr val="002060"/>
                </a:solidFill>
                <a:ea typeface="+mj-ea"/>
                <a:cs typeface="+mj-cs"/>
              </a:rPr>
              <a:t>Юрайт</a:t>
            </a:r>
            <a:r>
              <a:rPr lang="ru-RU" sz="2000" dirty="0">
                <a:solidFill>
                  <a:srgbClr val="002060"/>
                </a:solidFill>
                <a:ea typeface="+mj-ea"/>
                <a:cs typeface="+mj-cs"/>
              </a:rPr>
              <a:t>» открыт доступ только для пользователей СПО, а также предоставлен доступ к разделу «Легендарные книги» (более 1 </a:t>
            </a:r>
            <a:r>
              <a:rPr lang="ru-RU" sz="2000" dirty="0" err="1">
                <a:solidFill>
                  <a:srgbClr val="002060"/>
                </a:solidFill>
                <a:ea typeface="+mj-ea"/>
                <a:cs typeface="+mj-cs"/>
              </a:rPr>
              <a:t>тыс.книг</a:t>
            </a:r>
            <a:r>
              <a:rPr lang="ru-RU" sz="2000" dirty="0">
                <a:solidFill>
                  <a:srgbClr val="002060"/>
                </a:solidFill>
                <a:ea typeface="+mj-ea"/>
                <a:cs typeface="+mj-cs"/>
              </a:rPr>
              <a:t>, пополняемая). В разделе «Легендарные книги» дается вторая жизнь книгам прошлых лет, которые в силу давности издания, ограниченности тиражей или по иным причинам стали малодоступными хотя их качество зачастую много выше, чем у современных учебников. Вы увидите не только учебные издания, но и классические научные труды, а также переводы, в том числе дореволюционные. Книги из раздела «Легендарные книги» можно вносить в РПД.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42071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Инструкция по регистрации в ЭБС «</a:t>
            </a:r>
            <a:r>
              <a:rPr lang="ru-RU" sz="2000" dirty="0" err="1" smtClean="0">
                <a:solidFill>
                  <a:srgbClr val="002060"/>
                </a:solidFill>
                <a:latin typeface="+mn-lt"/>
              </a:rPr>
              <a:t>Юрайт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»: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818" y="1569269"/>
            <a:ext cx="9872871" cy="459881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18" y="1388003"/>
            <a:ext cx="9970731" cy="447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972" y="3584044"/>
            <a:ext cx="9778664" cy="17355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288403"/>
            <a:ext cx="9875520" cy="2733255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7" name="Объект 6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279" y="412124"/>
            <a:ext cx="6956962" cy="2399763"/>
          </a:xfrm>
        </p:spPr>
      </p:pic>
    </p:spTree>
    <p:extLst>
      <p:ext uri="{BB962C8B-B14F-4D97-AF65-F5344CB8AC3E}">
        <p14:creationId xmlns:p14="http://schemas.microsoft.com/office/powerpoint/2010/main" val="34773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635" y="2910625"/>
            <a:ext cx="9872871" cy="3490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490" y="2756079"/>
            <a:ext cx="10509159" cy="34772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74" y="332325"/>
            <a:ext cx="6296501" cy="2269207"/>
          </a:xfrm>
        </p:spPr>
      </p:pic>
    </p:spTree>
    <p:extLst>
      <p:ext uri="{BB962C8B-B14F-4D97-AF65-F5344CB8AC3E}">
        <p14:creationId xmlns:p14="http://schemas.microsoft.com/office/powerpoint/2010/main" val="259686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21" y="4567583"/>
            <a:ext cx="9778664" cy="10820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48508"/>
            <a:ext cx="10413213" cy="2846230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580" y="386387"/>
            <a:ext cx="6219453" cy="2670175"/>
          </a:xfrm>
        </p:spPr>
      </p:pic>
    </p:spTree>
    <p:extLst>
      <p:ext uri="{BB962C8B-B14F-4D97-AF65-F5344CB8AC3E}">
        <p14:creationId xmlns:p14="http://schemas.microsoft.com/office/powerpoint/2010/main" val="266912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848" y="4971245"/>
            <a:ext cx="9778664" cy="5175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848" y="3679903"/>
            <a:ext cx="10202940" cy="1922408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319" y="493689"/>
            <a:ext cx="6080143" cy="2735262"/>
          </a:xfrm>
        </p:spPr>
      </p:pic>
    </p:spTree>
    <p:extLst>
      <p:ext uri="{BB962C8B-B14F-4D97-AF65-F5344CB8AC3E}">
        <p14:creationId xmlns:p14="http://schemas.microsoft.com/office/powerpoint/2010/main" val="9513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63639"/>
            <a:ext cx="9875520" cy="5074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4871" y="5808370"/>
            <a:ext cx="8843649" cy="41212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3949" y="734095"/>
            <a:ext cx="9234152" cy="4559121"/>
          </a:xfrm>
          <a:prstGeom prst="rect">
            <a:avLst/>
          </a:prstGeom>
          <a:noFill/>
          <a:ln w="9525">
            <a:solidFill>
              <a:srgbClr val="F79646">
                <a:lumMod val="75000"/>
              </a:srgb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308287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177</TotalTime>
  <Words>281</Words>
  <Application>Microsoft Office PowerPoint</Application>
  <PresentationFormat>Широкоэкранный</PresentationFormat>
  <Paragraphs>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Corbel</vt:lpstr>
      <vt:lpstr>Open Sans</vt:lpstr>
      <vt:lpstr>Базис</vt:lpstr>
      <vt:lpstr>Научный зал гуманитарной литературы НБ СВФУ им. М.К. Аммосова</vt:lpstr>
      <vt:lpstr>Презентация PowerPoint</vt:lpstr>
      <vt:lpstr>Презентация PowerPoint</vt:lpstr>
      <vt:lpstr>Инструкция по регистрации в ЭБС «Юрайт»: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ultsaiyan@gmail.com</dc:creator>
  <cp:lastModifiedBy>ultsaiyan@gmail.com</cp:lastModifiedBy>
  <cp:revision>23</cp:revision>
  <dcterms:created xsi:type="dcterms:W3CDTF">2020-08-28T04:26:17Z</dcterms:created>
  <dcterms:modified xsi:type="dcterms:W3CDTF">2020-08-29T06:47:03Z</dcterms:modified>
</cp:coreProperties>
</file>